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4" r:id="rId9"/>
    <p:sldId id="263" r:id="rId10"/>
    <p:sldId id="265" r:id="rId11"/>
    <p:sldId id="266" r:id="rId12"/>
    <p:sldId id="268" r:id="rId13"/>
    <p:sldId id="280" r:id="rId14"/>
    <p:sldId id="267" r:id="rId15"/>
    <p:sldId id="269" r:id="rId16"/>
    <p:sldId id="270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20" y="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6B52-9981-4BFB-81AD-43583F2A0F4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2E6F-BF69-42E3-8705-94F9E47B1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6B52-9981-4BFB-81AD-43583F2A0F4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2E6F-BF69-42E3-8705-94F9E47B1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6B52-9981-4BFB-81AD-43583F2A0F4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2E6F-BF69-42E3-8705-94F9E47B1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6B52-9981-4BFB-81AD-43583F2A0F4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2E6F-BF69-42E3-8705-94F9E47B1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6B52-9981-4BFB-81AD-43583F2A0F4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2E6F-BF69-42E3-8705-94F9E47B1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6B52-9981-4BFB-81AD-43583F2A0F4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2E6F-BF69-42E3-8705-94F9E47B1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6B52-9981-4BFB-81AD-43583F2A0F4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2E6F-BF69-42E3-8705-94F9E47B1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6B52-9981-4BFB-81AD-43583F2A0F4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2E6F-BF69-42E3-8705-94F9E47B1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6B52-9981-4BFB-81AD-43583F2A0F4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2E6F-BF69-42E3-8705-94F9E47B1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6B52-9981-4BFB-81AD-43583F2A0F4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2E6F-BF69-42E3-8705-94F9E47B1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6B52-9981-4BFB-81AD-43583F2A0F4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2E6F-BF69-42E3-8705-94F9E47B1CAE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9ED36B52-9981-4BFB-81AD-43583F2A0F4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D91E2E6F-BF69-42E3-8705-94F9E47B1CAE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9.8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Infinite Series:  “</a:t>
            </a:r>
            <a:r>
              <a:rPr lang="en-US" dirty="0" err="1"/>
              <a:t>Maclaurin</a:t>
            </a:r>
            <a:r>
              <a:rPr lang="en-US" dirty="0"/>
              <a:t> and Taylor Series;  Power Series”</a:t>
            </a:r>
          </a:p>
        </p:txBody>
      </p:sp>
    </p:spTree>
    <p:extLst>
      <p:ext uri="{BB962C8B-B14F-4D97-AF65-F5344CB8AC3E}">
        <p14:creationId xmlns:p14="http://schemas.microsoft.com/office/powerpoint/2010/main" val="2129148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Radius of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04801" y="1828800"/>
                <a:ext cx="3048000" cy="405130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When the convergence set is only x=0, we say that the series has radius of convergence of 0.</a:t>
                </a:r>
              </a:p>
              <a:p>
                <a:r>
                  <a:rPr lang="en-US" dirty="0"/>
                  <a:t>When the convergence set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∞,+∞)</m:t>
                    </m:r>
                  </m:oMath>
                </a14:m>
                <a:r>
                  <a:rPr lang="en-US" dirty="0"/>
                  <a:t>, we say that the series has radius of convergence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+∞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When the convergence set is between –R and R, we say that the series has radius of convergence 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1" y="1828800"/>
                <a:ext cx="3048000" cy="4051301"/>
              </a:xfrm>
              <a:blipFill rotWithShape="1">
                <a:blip r:embed="rId2"/>
                <a:stretch>
                  <a:fillRect l="-600" r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276600" y="1809749"/>
            <a:ext cx="5867400" cy="4051302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62200"/>
            <a:ext cx="5867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623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75724"/>
            <a:ext cx="8001000" cy="924475"/>
          </a:xfrm>
        </p:spPr>
        <p:txBody>
          <a:bodyPr/>
          <a:lstStyle/>
          <a:p>
            <a:r>
              <a:rPr lang="en-US" dirty="0"/>
              <a:t>Finding the Interval of Convergence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28800"/>
                <a:ext cx="7506112" cy="451723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usual procedure for finding the interval of convergence of a power series is to apply the ratio test for absolute convergence.</a:t>
                </a:r>
              </a:p>
              <a:p>
                <a:endParaRPr lang="en-US" dirty="0"/>
              </a:p>
              <a:p>
                <a:r>
                  <a:rPr lang="en-US" dirty="0"/>
                  <a:t>Example:  Find the interval of convergence and radius of convergence of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u="sng" dirty="0"/>
                  <a:t>Solution:</a:t>
                </a:r>
              </a:p>
              <a:p>
                <a:r>
                  <a:rPr lang="en-US" dirty="0"/>
                  <a:t>Apply the ratio test for absolute convergence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+1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→+∞</m:t>
                        </m:r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→+∞</m:t>
                        </m:r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=0&lt;1 </a:t>
                </a:r>
              </a:p>
              <a:p>
                <a:pPr marL="0" indent="0">
                  <a:buNone/>
                </a:pPr>
                <a:r>
                  <a:rPr lang="en-US" dirty="0"/>
                  <a:t>since zero is always less than one for all values of x, the series converges for all x, the interval of convergence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∞,+∞</m:t>
                    </m:r>
                  </m:oMath>
                </a14:m>
                <a:r>
                  <a:rPr lang="en-US" dirty="0"/>
                  <a:t>) and the radius of convergence is R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+∞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28800"/>
                <a:ext cx="7506112" cy="4517239"/>
              </a:xfrm>
              <a:blipFill>
                <a:blip r:embed="rId2"/>
                <a:stretch>
                  <a:fillRect l="-650" r="-1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7235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524955" cy="924475"/>
          </a:xfrm>
        </p:spPr>
        <p:txBody>
          <a:bodyPr/>
          <a:lstStyle/>
          <a:p>
            <a:r>
              <a:rPr lang="en-US" dirty="0"/>
              <a:t>Another Example of Finding the Interval and Radius of Convergence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807361"/>
                <a:ext cx="7125112" cy="489823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We are going to do the ratio test for absolute convergence on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+1)</m:t>
                            </m:r>
                          </m:den>
                        </m:f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 Therefore, we should notice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(−1)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(−1)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=1.</a:t>
                </a:r>
              </a:p>
              <a:p>
                <a:r>
                  <a:rPr lang="en-US" dirty="0"/>
                  <a:t>This gives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+1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→+∞</m:t>
                        </m:r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+2</m:t>
                                </m:r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/>
                            <a:ea typeface="Cambria Math"/>
                          </a:rPr>
                          <m:t>∗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+1)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→+∞</m:t>
                        </m:r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+2</m:t>
                                </m:r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/>
                            <a:ea typeface="Cambria Math"/>
                          </a:rPr>
                          <m:t>∗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+1)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→+∞</m:t>
                        </m:r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+2</m:t>
                                </m:r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/>
                            <a:ea typeface="Cambria Math"/>
                          </a:rPr>
                          <m:t>∗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+1)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→+∞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 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+1)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+2)</m:t>
                        </m:r>
                      </m:den>
                    </m:f>
                  </m:oMath>
                </a14:m>
                <a:r>
                  <a:rPr lang="en-US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∗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den>
                        </m:f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* 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&lt;1 												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&lt;3</m:t>
                    </m:r>
                  </m:oMath>
                </a14:m>
                <a:r>
                  <a:rPr lang="en-US" dirty="0"/>
                  <a:t> which is where the series absolutely converges.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dirty="0"/>
                  <a:t>&gt;1 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&gt;</m:t>
                    </m:r>
                    <m:r>
                      <a:rPr lang="en-US">
                        <a:latin typeface="Cambria Math"/>
                      </a:rPr>
                      <m:t>3</m:t>
                    </m:r>
                  </m:oMath>
                </a14:m>
                <a:r>
                  <a:rPr lang="en-US" dirty="0"/>
                  <a:t> which is where the series diverges.</a:t>
                </a:r>
              </a:p>
              <a:p>
                <a:r>
                  <a:rPr lang="en-US" dirty="0"/>
                  <a:t>The radius of convergence is 3 and we must test endpoints to determine the interval of convergence.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807361"/>
                <a:ext cx="7125112" cy="4898239"/>
              </a:xfrm>
              <a:blipFill>
                <a:blip r:embed="rId2"/>
                <a:stretch>
                  <a:fillRect l="-771" t="-1119" r="-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960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790"/>
            <a:ext cx="7125113" cy="924475"/>
          </a:xfrm>
        </p:spPr>
        <p:txBody>
          <a:bodyPr/>
          <a:lstStyle/>
          <a:p>
            <a:r>
              <a:rPr lang="en-US" dirty="0"/>
              <a:t>Example continued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4" y="962952"/>
                <a:ext cx="7125112" cy="566644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only thing left to find out is whether the series converges or diverges at x = 3 and x = -3, so we must test those endpoints:</a:t>
                </a:r>
              </a:p>
              <a:p>
                <a:pPr lvl="1"/>
                <a:r>
                  <a:rPr lang="en-US" dirty="0"/>
                  <a:t>When you substitute x = 3 into the series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+1)</m:t>
                            </m:r>
                          </m:den>
                        </m:f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+1)</m:t>
                            </m:r>
                          </m:den>
                        </m:f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result which simplifies to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+1)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and that equals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+ … which is the alternating harmonic series and it converges and so does the series when x = 3.</a:t>
                </a:r>
              </a:p>
              <a:p>
                <a:pPr lvl="1"/>
                <a:r>
                  <a:rPr lang="en-US" dirty="0"/>
                  <a:t>When you substitute x = -3 into the series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+1)</m:t>
                            </m:r>
                          </m:den>
                        </m:f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+1)</m:t>
                            </m:r>
                          </m:den>
                        </m:f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result which simplifies to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(−1)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+1)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+1)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and that equals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+ … which is the harmonic series and it diverges and so does the series when x = -3.</a:t>
                </a:r>
              </a:p>
              <a:p>
                <a:pPr lvl="1"/>
                <a:r>
                  <a:rPr lang="en-US" dirty="0"/>
                  <a:t>Therefore, the interval of convergence is (-3,3] or -3&lt;x≤3.</a:t>
                </a:r>
              </a:p>
              <a:p>
                <a:r>
                  <a:rPr lang="en-US" dirty="0"/>
                  <a:t>Please do NOT forget to check the endpoints.  It is a very common mistake on the AP exam.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4" y="962952"/>
                <a:ext cx="7125112" cy="5666448"/>
              </a:xfrm>
              <a:blipFill>
                <a:blip r:embed="rId2"/>
                <a:stretch>
                  <a:fillRect l="-514" r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922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09443" y="-67598"/>
                <a:ext cx="7125113" cy="924475"/>
              </a:xfrm>
            </p:spPr>
            <p:txBody>
              <a:bodyPr/>
              <a:lstStyle/>
              <a:p>
                <a:br>
                  <a:rPr lang="en-US" dirty="0"/>
                </a:br>
                <a:r>
                  <a:rPr lang="en-US" dirty="0"/>
                  <a:t>Power Series in x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09443" y="-67598"/>
                <a:ext cx="7125113" cy="924475"/>
              </a:xfrm>
              <a:blipFill>
                <a:blip r:embed="rId2"/>
                <a:stretch>
                  <a:fillRect l="-2226" b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77756" y="990600"/>
                <a:ext cx="7125112" cy="2527437"/>
              </a:xfrm>
            </p:spPr>
            <p:txBody>
              <a:bodyPr/>
              <a:lstStyle/>
              <a:p>
                <a:r>
                  <a:rPr lang="en-US" dirty="0"/>
                  <a:t>From the Maclaurin </a:t>
                </a:r>
                <a:r>
                  <a:rPr lang="en-US" b="1" i="1" u="sng" dirty="0"/>
                  <a:t>series</a:t>
                </a:r>
                <a:r>
                  <a:rPr lang="en-US" dirty="0"/>
                  <a:t> we can write a “power series in x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” in Sigma notation: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!</m:t>
                            </m:r>
                          </m:den>
                        </m:f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7756" y="990600"/>
                <a:ext cx="7125112" cy="2527437"/>
              </a:xfrm>
              <a:blipFill>
                <a:blip r:embed="rId3"/>
                <a:stretch>
                  <a:fillRect l="-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3276600"/>
            <a:ext cx="9093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20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75724"/>
            <a:ext cx="8610600" cy="924475"/>
          </a:xfrm>
        </p:spPr>
        <p:txBody>
          <a:bodyPr/>
          <a:lstStyle/>
          <a:p>
            <a:r>
              <a:rPr lang="en-US" dirty="0"/>
              <a:t>Visual Demonstration of Theorem 9.8.3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4343400"/>
                <a:ext cx="7125112" cy="2358345"/>
              </a:xfrm>
            </p:spPr>
            <p:txBody>
              <a:bodyPr/>
              <a:lstStyle/>
              <a:p>
                <a:r>
                  <a:rPr lang="en-US" dirty="0"/>
                  <a:t>These results are similar to those on slide #10 for Maclaurin series, but those are centered about 0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4343400"/>
                <a:ext cx="7125112" cy="2358345"/>
              </a:xfrm>
              <a:blipFill>
                <a:blip r:embed="rId2"/>
                <a:stretch>
                  <a:fillRect l="-428" r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" y="1808922"/>
            <a:ext cx="81534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27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09443" y="228600"/>
                <a:ext cx="7125113" cy="924475"/>
              </a:xfrm>
            </p:spPr>
            <p:txBody>
              <a:bodyPr/>
              <a:lstStyle/>
              <a:p>
                <a:r>
                  <a:rPr lang="en-US" dirty="0"/>
                  <a:t>Interval of Convergence example for a Power Series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09443" y="228600"/>
                <a:ext cx="7125113" cy="924475"/>
              </a:xfrm>
              <a:blipFill>
                <a:blip r:embed="rId2"/>
                <a:stretch>
                  <a:fillRect l="-2226" t="-16556" r="-2055" b="-29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4" y="1447800"/>
                <a:ext cx="7125112" cy="489823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Find the interval of convergence and radius of convergence of the series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−5)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Solution:  apply the ratio test for absolute convergence.</a:t>
                </a:r>
              </a:p>
              <a:p>
                <a:r>
                  <a:rPr lang="en-US" dirty="0"/>
                  <a:t>This gives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+1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→+∞</m:t>
                        </m:r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−5)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+1)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/>
                            <a:ea typeface="Cambria Math"/>
                          </a:rPr>
                          <m:t>∗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−5)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→+∞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−5</m:t>
                            </m:r>
                          </m:e>
                        </m:d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+1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−5</m:t>
                        </m:r>
                      </m:e>
                    </m:d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→+∞</m:t>
                        </m:r>
                      </m:lim>
                    </m:limLow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𝑘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					</a:t>
                </a:r>
                <a:r>
                  <a:rPr lang="en-US" dirty="0">
                    <a:ea typeface="Cambria Math"/>
                  </a:rPr>
                  <a:t> 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−5</m:t>
                        </m:r>
                      </m:e>
                    </m:d>
                  </m:oMath>
                </a14:m>
                <a:r>
                  <a:rPr lang="en-US" dirty="0">
                    <a:ea typeface="Cambria Math"/>
                  </a:rPr>
                  <a:t>*1</a:t>
                </a:r>
              </a:p>
              <a:p>
                <a:pPr marL="0" indent="0">
                  <a:buNone/>
                </a:pPr>
                <a:r>
                  <a:rPr lang="en-US" dirty="0">
                    <a:ea typeface="Cambria Math"/>
                  </a:rPr>
                  <a:t>			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−5</m:t>
                        </m:r>
                      </m:e>
                    </m:d>
                  </m:oMath>
                </a14:m>
                <a:r>
                  <a:rPr lang="en-US" dirty="0">
                    <a:ea typeface="Cambria Math"/>
                  </a:rPr>
                  <a:t> </a:t>
                </a:r>
                <a:r>
                  <a:rPr lang="en-US" dirty="0"/>
                  <a:t>&lt;1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-1&lt;x-5&lt;1</a:t>
                </a:r>
              </a:p>
              <a:p>
                <a:pPr marL="0" indent="0">
                  <a:buNone/>
                </a:pPr>
                <a:r>
                  <a:rPr lang="en-US" dirty="0"/>
                  <a:t>		    </a:t>
                </a:r>
                <a:r>
                  <a:rPr lang="en-US" u="sng" dirty="0"/>
                  <a:t>+5   +5  +5</a:t>
                </a:r>
              </a:p>
              <a:p>
                <a:pPr marL="0" indent="0">
                  <a:buNone/>
                </a:pPr>
                <a:r>
                  <a:rPr lang="en-US" dirty="0"/>
                  <a:t>		4 &lt; x &lt; 6	 Therefore, the radius of convergence is 1 since 4 and 6 are both 1 from 5 and we must test the endpoints to determine the interval of convergence.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4" y="1447800"/>
                <a:ext cx="7125112" cy="4898239"/>
              </a:xfrm>
              <a:blipFill>
                <a:blip r:embed="rId3"/>
                <a:stretch>
                  <a:fillRect l="-599" r="-171" b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6D78910D-29AA-4E4C-BEA0-343BE6EF7483}"/>
              </a:ext>
            </a:extLst>
          </p:cNvPr>
          <p:cNvSpPr/>
          <p:nvPr/>
        </p:nvSpPr>
        <p:spPr>
          <a:xfrm>
            <a:off x="1828800" y="4307375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5C29EE-F231-4168-8C40-E7ADCD608FA0}"/>
              </a:ext>
            </a:extLst>
          </p:cNvPr>
          <p:cNvCxnSpPr>
            <a:cxnSpLocks/>
          </p:cNvCxnSpPr>
          <p:nvPr/>
        </p:nvCxnSpPr>
        <p:spPr>
          <a:xfrm flipH="1">
            <a:off x="2743200" y="4591050"/>
            <a:ext cx="321398" cy="266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902B63-63F4-4055-97A6-53E6BE69FEE8}"/>
              </a:ext>
            </a:extLst>
          </p:cNvPr>
          <p:cNvCxnSpPr>
            <a:cxnSpLocks/>
          </p:cNvCxnSpPr>
          <p:nvPr/>
        </p:nvCxnSpPr>
        <p:spPr>
          <a:xfrm>
            <a:off x="3064598" y="4591050"/>
            <a:ext cx="288202" cy="266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45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Endpoints from example #4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The only thing left to find out is whether the series converges or diverges at x = 4 and x = 6, so we must test those endpoints:</a:t>
                </a:r>
              </a:p>
              <a:p>
                <a:pPr lvl="1"/>
                <a:r>
                  <a:rPr lang="en-US" dirty="0"/>
                  <a:t>When you substitute x = 4 into the series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−5)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dirty="0"/>
                  <a:t>is the result which converges </a:t>
                </a:r>
                <a:r>
                  <a:rPr lang="en-US" b="1" u="sng" dirty="0"/>
                  <a:t>absolutely</a:t>
                </a:r>
                <a:r>
                  <a:rPr lang="en-US" dirty="0"/>
                  <a:t> since it is a p-series with p=2 and 2&gt;1 so the series converges when x = 4.</a:t>
                </a:r>
              </a:p>
              <a:p>
                <a:pPr lvl="1"/>
                <a:r>
                  <a:rPr lang="en-US" dirty="0"/>
                  <a:t>When you substitute x = 6 into the series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−5)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result which converges since it is a p-series with p=2 and 2&gt;1 so the series converges when x = 6.</a:t>
                </a:r>
              </a:p>
              <a:p>
                <a:pPr lvl="1"/>
                <a:r>
                  <a:rPr lang="en-US" dirty="0"/>
                  <a:t>Therefore, the interval of convergence is [4,6] or 4 ≤ x ≤6.</a:t>
                </a:r>
              </a:p>
              <a:p>
                <a:r>
                  <a:rPr lang="en-US" dirty="0"/>
                  <a:t>Please do NOT forget to check the endpoints.  It is a very common mistake on the AP exam.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2" r="-1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5347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may read about functions defined by power series leading to Bessel functions in honor of the German mathematician and astronomer Friedrich Wilhelm Bessel (1784-1846) if you are interested, but they are not on the AP or IB exam.</a:t>
            </a:r>
          </a:p>
        </p:txBody>
      </p:sp>
    </p:spTree>
    <p:extLst>
      <p:ext uri="{BB962C8B-B14F-4D97-AF65-F5344CB8AC3E}">
        <p14:creationId xmlns:p14="http://schemas.microsoft.com/office/powerpoint/2010/main" val="2123470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bg2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421" y="609600"/>
            <a:ext cx="7601155" cy="9244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View from our hotel in </a:t>
            </a:r>
            <a:r>
              <a:rPr lang="en-US" sz="3000" dirty="0" err="1"/>
              <a:t>Ixtapa</a:t>
            </a:r>
            <a:r>
              <a:rPr lang="en-US" sz="3000" dirty="0"/>
              <a:t>, Mexico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7A8B0B-CB88-46C7-B361-18C956AF3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23" r="13019" b="-1"/>
          <a:stretch/>
        </p:blipFill>
        <p:spPr>
          <a:xfrm>
            <a:off x="1009443" y="1807361"/>
            <a:ext cx="7125112" cy="4051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7895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graphics are attributed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905000"/>
            <a:ext cx="5726654" cy="4051437"/>
          </a:xfrm>
          <a:prstGeom prst="rect">
            <a:avLst/>
          </a:prstGeom>
        </p:spPr>
        <p:txBody>
          <a:bodyPr/>
          <a:lstStyle/>
          <a:p>
            <a:endParaRPr lang="en-US" i="1" dirty="0"/>
          </a:p>
          <a:p>
            <a:r>
              <a:rPr lang="en-US" i="1" dirty="0"/>
              <a:t>Calculus,10/E</a:t>
            </a:r>
            <a:r>
              <a:rPr lang="en-US" dirty="0"/>
              <a:t> by Howard Anton, Irl Bivens, and Stephen Davis</a:t>
            </a:r>
            <a:br>
              <a:rPr lang="en-US" dirty="0"/>
            </a:br>
            <a:r>
              <a:rPr lang="en-US" dirty="0"/>
              <a:t>Copyright © 2009 by John Wiley &amp; Sons, Inc.  All rights reserved.”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21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1807361"/>
                <a:ext cx="6858000" cy="4051437"/>
              </a:xfrm>
            </p:spPr>
            <p:txBody>
              <a:bodyPr/>
              <a:lstStyle/>
              <a:p>
                <a:r>
                  <a:rPr lang="en-US" dirty="0"/>
                  <a:t>In the last section, the nth Taylor 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(x) at x=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for a function f was defined so its value and the values of its first n derivatives match those of f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Also, for values of x near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(x) appeared to be better and better approximations of f(x) as n increases, and may possibly converge to f(x) as 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+∞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1807361"/>
                <a:ext cx="6858000" cy="4051437"/>
              </a:xfrm>
              <a:blipFill rotWithShape="1">
                <a:blip r:embed="rId2"/>
                <a:stretch>
                  <a:fillRect l="-533" r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293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668" y="23308"/>
            <a:ext cx="7125113" cy="924475"/>
          </a:xfrm>
        </p:spPr>
        <p:txBody>
          <a:bodyPr/>
          <a:lstStyle/>
          <a:p>
            <a:pPr algn="ctr"/>
            <a:r>
              <a:rPr lang="en-US" dirty="0" err="1"/>
              <a:t>Maclaurin</a:t>
            </a:r>
            <a:r>
              <a:rPr lang="en-US" dirty="0"/>
              <a:t> and Taylor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990600"/>
                <a:ext cx="7125112" cy="4868199"/>
              </a:xfrm>
            </p:spPr>
            <p:txBody>
              <a:bodyPr/>
              <a:lstStyle/>
              <a:p>
                <a:r>
                  <a:rPr lang="en-US" dirty="0"/>
                  <a:t>If we take the nth </a:t>
                </a:r>
                <a:r>
                  <a:rPr lang="en-US" dirty="0" err="1"/>
                  <a:t>Maclaurin</a:t>
                </a:r>
                <a:r>
                  <a:rPr lang="en-US" dirty="0"/>
                  <a:t> polynomial for a function f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and the nth Taylor polynomial for f about x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can extend them beyond the nth index of summation.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990600"/>
                <a:ext cx="7125112" cy="4868199"/>
              </a:xfrm>
              <a:blipFill rotWithShape="1">
                <a:blip r:embed="rId2"/>
                <a:stretch>
                  <a:fillRect l="-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3962400" cy="34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5276850" cy="94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7600"/>
            <a:ext cx="6140450" cy="308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07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Series vs. Polynomial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807361"/>
                <a:ext cx="7696200" cy="482203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Find the </a:t>
                </a:r>
                <a:r>
                  <a:rPr lang="en-US" dirty="0" err="1"/>
                  <a:t>Maclaurin</a:t>
                </a:r>
                <a:r>
                  <a:rPr lang="en-US" dirty="0"/>
                  <a:t> series for cos x.</a:t>
                </a:r>
              </a:p>
              <a:p>
                <a:r>
                  <a:rPr lang="en-US" u="sng" dirty="0"/>
                  <a:t>Solution:</a:t>
                </a:r>
              </a:p>
              <a:p>
                <a:r>
                  <a:rPr lang="en-US" dirty="0"/>
                  <a:t>Start by finding several derivatives of cos x.</a:t>
                </a:r>
              </a:p>
              <a:p>
                <a:pPr lvl="1"/>
                <a:r>
                  <a:rPr lang="en-US" dirty="0"/>
                  <a:t>f(x) = cos x			f(0) = cos 0 = 1</a:t>
                </a:r>
              </a:p>
              <a:p>
                <a:pPr lvl="1"/>
                <a:r>
                  <a:rPr lang="en-US" dirty="0"/>
                  <a:t>f’(x) = -sin x			f’(0) = -sin 0 = 0</a:t>
                </a:r>
              </a:p>
              <a:p>
                <a:pPr lvl="1"/>
                <a:r>
                  <a:rPr lang="en-US" dirty="0"/>
                  <a:t>f’’(x) = -cos x			f’’(0) = -cos 0 = -1</a:t>
                </a:r>
              </a:p>
              <a:p>
                <a:pPr lvl="1"/>
                <a:r>
                  <a:rPr lang="en-US" dirty="0"/>
                  <a:t>f”’(x) = sin x			f”’(0) = sin 0 = 0</a:t>
                </a:r>
              </a:p>
              <a:p>
                <a:pPr lvl="1"/>
                <a:r>
                  <a:rPr lang="en-US" dirty="0"/>
                  <a:t>and the pattern (0,1,0,-1) continues to repeat for further derivatives at 0.</a:t>
                </a:r>
              </a:p>
              <a:p>
                <a:r>
                  <a:rPr lang="en-US" dirty="0"/>
                  <a:t>This gives the Maclaurin </a:t>
                </a:r>
                <a:r>
                  <a:rPr lang="en-US" b="1" i="1" u="sng" dirty="0"/>
                  <a:t>polynomials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2!</m:t>
                        </m:r>
                      </m:den>
                    </m:f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  <m:r>
                          <a:rPr lang="en-US" i="1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   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=0,1,2,…)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Therefore, the </a:t>
                </a:r>
                <a:r>
                  <a:rPr lang="en-US" dirty="0" err="1"/>
                  <a:t>Maclaurin</a:t>
                </a:r>
                <a:r>
                  <a:rPr lang="en-US" dirty="0"/>
                  <a:t> </a:t>
                </a:r>
                <a:r>
                  <a:rPr lang="en-US" b="1" i="1" u="sng" dirty="0"/>
                  <a:t>series</a:t>
                </a:r>
                <a:r>
                  <a:rPr lang="en-US" dirty="0"/>
                  <a:t> for cos x is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!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= 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2!</m:t>
                        </m:r>
                      </m:den>
                    </m:f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4!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6!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+…+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</m:sSup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+…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807361"/>
                <a:ext cx="7696200" cy="4822039"/>
              </a:xfrm>
              <a:blipFill>
                <a:blip r:embed="rId2"/>
                <a:stretch>
                  <a:fillRect l="-317" t="-3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923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 in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Maclaurin and Taylor series are different than the series we worked with in sections 9.3-9.6.</a:t>
                </a:r>
              </a:p>
              <a:p>
                <a:r>
                  <a:rPr lang="en-US" dirty="0">
                    <a:solidFill>
                      <a:srgbClr val="00B0F0"/>
                    </a:solidFill>
                  </a:rPr>
                  <a:t>Instead of constants, they have variables in the series.</a:t>
                </a:r>
              </a:p>
              <a:p>
                <a:r>
                  <a:rPr lang="en-US" dirty="0"/>
                  <a:t>These are examples of </a:t>
                </a:r>
                <a:r>
                  <a:rPr lang="en-US" dirty="0">
                    <a:solidFill>
                      <a:srgbClr val="00B0F0"/>
                    </a:solidFill>
                  </a:rPr>
                  <a:t>power series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If we use </a:t>
                </a:r>
                <a:r>
                  <a:rPr lang="en-US" dirty="0">
                    <a:solidFill>
                      <a:srgbClr val="00B0F0"/>
                    </a:solidFill>
                  </a:rPr>
                  <a:t>x as a variable, we get a </a:t>
                </a:r>
                <a:r>
                  <a:rPr lang="en-US" b="1" u="sng" dirty="0">
                    <a:solidFill>
                      <a:srgbClr val="00B0F0"/>
                    </a:solidFill>
                  </a:rPr>
                  <a:t>power series in x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8577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Power Series in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807361"/>
                <a:ext cx="7448755" cy="405143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+…</m:t>
                        </m:r>
                      </m:e>
                    </m:nary>
                  </m:oMath>
                </a14:m>
                <a:r>
                  <a:rPr lang="en-US" dirty="0"/>
                  <a:t>		</a:t>
                </a:r>
                <a:r>
                  <a:rPr lang="en-US" dirty="0" err="1"/>
                  <a:t>Maclaurin</a:t>
                </a:r>
                <a:r>
                  <a:rPr lang="en-US" dirty="0"/>
                  <a:t> series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=1+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2!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3!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+…</m:t>
                        </m:r>
                      </m:e>
                    </m:nary>
                  </m:oMath>
                </a14:m>
                <a:r>
                  <a:rPr lang="en-US" dirty="0"/>
                  <a:t>		</a:t>
                </a:r>
                <a:r>
                  <a:rPr lang="en-US" dirty="0" err="1"/>
                  <a:t>Maclaurin</a:t>
                </a:r>
                <a:r>
                  <a:rPr lang="en-US" dirty="0"/>
                  <a:t> series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(−1)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(2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=1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2!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en-US" i="1">
                                <a:latin typeface="Cambria Math"/>
                              </a:rPr>
                              <m:t>!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+…</m:t>
                        </m:r>
                      </m:e>
                    </m:nary>
                  </m:oMath>
                </a14:m>
                <a:r>
                  <a:rPr lang="en-US" dirty="0"/>
                  <a:t>		</a:t>
                </a:r>
                <a:r>
                  <a:rPr lang="en-US" dirty="0" err="1"/>
                  <a:t>Maclaurin</a:t>
                </a:r>
                <a:r>
                  <a:rPr lang="en-US" dirty="0"/>
                  <a:t> series for cos x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B0F0"/>
                    </a:solidFill>
                  </a:rPr>
                  <a:t>NOTE:  Every </a:t>
                </a:r>
                <a:r>
                  <a:rPr lang="en-US" dirty="0" err="1">
                    <a:solidFill>
                      <a:srgbClr val="00B0F0"/>
                    </a:solidFill>
                  </a:rPr>
                  <a:t>Maclaurin</a:t>
                </a:r>
                <a:r>
                  <a:rPr lang="en-US" dirty="0">
                    <a:solidFill>
                      <a:srgbClr val="00B0F0"/>
                    </a:solidFill>
                  </a:rPr>
                  <a:t> series is a power series in x.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807361"/>
                <a:ext cx="7448755" cy="4051437"/>
              </a:xfrm>
              <a:blipFill rotWithShape="1">
                <a:blip r:embed="rId2"/>
                <a:stretch>
                  <a:fillRect l="-491" t="-5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7819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5724"/>
            <a:ext cx="7677355" cy="924475"/>
          </a:xfrm>
        </p:spPr>
        <p:txBody>
          <a:bodyPr/>
          <a:lstStyle/>
          <a:p>
            <a:r>
              <a:rPr lang="en-US" dirty="0"/>
              <a:t>Radius and Interval of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807361"/>
                <a:ext cx="7125112" cy="4441039"/>
              </a:xfrm>
            </p:spPr>
            <p:txBody>
              <a:bodyPr/>
              <a:lstStyle/>
              <a:p>
                <a:r>
                  <a:rPr lang="en-US" dirty="0"/>
                  <a:t>If a numerical value is substituted for x in a power series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, then the resulting series of numbers may either converge or diverge.  </a:t>
                </a:r>
              </a:p>
              <a:p>
                <a:r>
                  <a:rPr lang="en-US" dirty="0"/>
                  <a:t>We need to determine the </a:t>
                </a:r>
                <a:r>
                  <a:rPr lang="en-US" dirty="0">
                    <a:solidFill>
                      <a:srgbClr val="00B0F0"/>
                    </a:solidFill>
                  </a:rPr>
                  <a:t>set of x-values for which a given power series converges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This is called its </a:t>
                </a:r>
                <a:r>
                  <a:rPr lang="en-US" dirty="0">
                    <a:solidFill>
                      <a:srgbClr val="00B0F0"/>
                    </a:solidFill>
                  </a:rPr>
                  <a:t>convergence set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NOTE:  </a:t>
                </a:r>
                <a:r>
                  <a:rPr lang="en-US" dirty="0">
                    <a:solidFill>
                      <a:srgbClr val="00B0F0"/>
                    </a:solidFill>
                  </a:rPr>
                  <a:t>Every power series in x converges at x=0</a:t>
                </a:r>
                <a:r>
                  <a:rPr lang="en-US" dirty="0"/>
                  <a:t>, since substituting 0 into the </a:t>
                </a:r>
                <a:r>
                  <a:rPr lang="en-US" dirty="0" err="1"/>
                  <a:t>Maclaurin</a:t>
                </a:r>
                <a:r>
                  <a:rPr lang="en-US" dirty="0"/>
                  <a:t> series gives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+0+0+0+…+0+…</m:t>
                    </m:r>
                  </m:oMath>
                </a14:m>
                <a:r>
                  <a:rPr lang="en-US" dirty="0"/>
                  <a:t> whose sum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  For some, x=0 will be the only number in the convergence set.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807361"/>
                <a:ext cx="7125112" cy="4441039"/>
              </a:xfrm>
              <a:blipFill rotWithShape="1">
                <a:blip r:embed="rId2"/>
                <a:stretch>
                  <a:fillRect l="-514" r="-1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031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Radius and Interval of Convergence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505063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theorem states that the convergence set for a power series in x is always an interval centered at x=0.</a:t>
            </a:r>
          </a:p>
          <a:p>
            <a:r>
              <a:rPr lang="en-US" dirty="0"/>
              <a:t>For this reason (“centered”), </a:t>
            </a:r>
            <a:r>
              <a:rPr lang="en-US" dirty="0">
                <a:solidFill>
                  <a:srgbClr val="00B0F0"/>
                </a:solidFill>
              </a:rPr>
              <a:t>the convergence set of a power series in x is called the interval of convergence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0" y="1905000"/>
            <a:ext cx="90678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126254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1463</Words>
  <Application>Microsoft Office PowerPoint</Application>
  <PresentationFormat>On-screen Show (4:3)</PresentationFormat>
  <Paragraphs>111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Cambria Math</vt:lpstr>
      <vt:lpstr>Courier New</vt:lpstr>
      <vt:lpstr>Verdana</vt:lpstr>
      <vt:lpstr>Wingdings 2</vt:lpstr>
      <vt:lpstr>Autumn</vt:lpstr>
      <vt:lpstr>Section 9.8</vt:lpstr>
      <vt:lpstr>All graphics are attributed to:</vt:lpstr>
      <vt:lpstr>Introduction</vt:lpstr>
      <vt:lpstr>Maclaurin and Taylor Series</vt:lpstr>
      <vt:lpstr>Example of Series vs. Polynomial</vt:lpstr>
      <vt:lpstr>Power Series in x</vt:lpstr>
      <vt:lpstr>Examples of Power Series in x</vt:lpstr>
      <vt:lpstr>Radius and Interval of Convergence</vt:lpstr>
      <vt:lpstr>Radius and Interval of Convergence Theorem</vt:lpstr>
      <vt:lpstr>Radius of Convergence</vt:lpstr>
      <vt:lpstr>Finding the Interval of Convergence</vt:lpstr>
      <vt:lpstr>Another Example of Finding the Interval and Radius of Convergence</vt:lpstr>
      <vt:lpstr>Example continued</vt:lpstr>
      <vt:lpstr> Power Series in x - x_0 </vt:lpstr>
      <vt:lpstr>Visual Demonstration of Theorem 9.8.3</vt:lpstr>
      <vt:lpstr>Interval of Convergence example for a Power Series in x -x_0</vt:lpstr>
      <vt:lpstr>Test Endpoints from example #4</vt:lpstr>
      <vt:lpstr>Other</vt:lpstr>
      <vt:lpstr>View from our hotel in Ixtapa, Mexico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9.8</dc:title>
  <dc:creator>Lewis, Deborah</dc:creator>
  <cp:lastModifiedBy>Lewis, Deborah</cp:lastModifiedBy>
  <cp:revision>1</cp:revision>
  <dcterms:created xsi:type="dcterms:W3CDTF">2020-01-17T19:44:59Z</dcterms:created>
  <dcterms:modified xsi:type="dcterms:W3CDTF">2020-01-17T19:45:25Z</dcterms:modified>
</cp:coreProperties>
</file>